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1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5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4" r:id="rId35"/>
    <p:sldId id="293" r:id="rId36"/>
    <p:sldId id="292" r:id="rId37"/>
    <p:sldId id="290" r:id="rId38"/>
  </p:sldIdLst>
  <p:sldSz cx="18288000" cy="10287000"/>
  <p:notesSz cx="6858000" cy="9144000"/>
  <p:embeddedFontLst>
    <p:embeddedFont>
      <p:font typeface="LG Smart UI Bold" panose="020B0600000101010101" charset="-127"/>
      <p:bold r:id="rId39"/>
    </p:embeddedFont>
    <p:embeddedFont>
      <p:font typeface="Pretendard ExtraBold" panose="020B0600000101010101" charset="-127"/>
      <p:bold r:id="rId40"/>
    </p:embeddedFont>
    <p:embeddedFont>
      <p:font typeface="Arial Nova" panose="020B050402020202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hango Regular" panose="020B0600000101010101" charset="0"/>
      <p:regular r:id="rId49"/>
    </p:embeddedFont>
    <p:embeddedFont>
      <p:font typeface="HY목각파임B" panose="02030600000101010101" pitchFamily="18" charset="-127"/>
      <p:regular r:id="rId50"/>
    </p:embeddedFont>
    <p:embeddedFont>
      <p:font typeface="Impact" panose="020B0806030902050204" pitchFamily="34" charset="0"/>
      <p:regular r:id="rId51"/>
    </p:embeddedFont>
    <p:embeddedFont>
      <p:font typeface="Imprint MT Shadow" panose="04020605060303030202" pitchFamily="82" charset="0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297" autoAdjust="0"/>
  </p:normalViewPr>
  <p:slideViewPr>
    <p:cSldViewPr>
      <p:cViewPr varScale="1">
        <p:scale>
          <a:sx n="54" d="100"/>
          <a:sy n="54" d="100"/>
        </p:scale>
        <p:origin x="576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8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85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43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png"/><Relationship Id="rId7" Type="http://schemas.openxmlformats.org/officeDocument/2006/relationships/image" Target="../media/image10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30.png"/><Relationship Id="rId10" Type="http://schemas.openxmlformats.org/officeDocument/2006/relationships/image" Target="../media/image133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61.png"/><Relationship Id="rId3" Type="http://schemas.openxmlformats.org/officeDocument/2006/relationships/image" Target="../media/image155.png"/><Relationship Id="rId7" Type="http://schemas.openxmlformats.org/officeDocument/2006/relationships/image" Target="../media/image158.png"/><Relationship Id="rId12" Type="http://schemas.openxmlformats.org/officeDocument/2006/relationships/image" Target="../media/image1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9.png"/><Relationship Id="rId4" Type="http://schemas.openxmlformats.org/officeDocument/2006/relationships/image" Target="../media/image156.png"/><Relationship Id="rId9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886200" y="4279900"/>
            <a:ext cx="105156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711200"/>
            <a:ext cx="105156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733800"/>
            <a:ext cx="105156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356100" y="863600"/>
            <a:ext cx="9575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8500" b="0" i="0" u="none" strike="noStrike" spc="-500">
                <a:solidFill>
                  <a:srgbClr val="FFCD4A"/>
                </a:solidFill>
                <a:latin typeface="Chango Regular"/>
              </a:rPr>
              <a:t>burgerking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13700" y="8953500"/>
            <a:ext cx="2420642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team2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67400" y="9512300"/>
            <a:ext cx="6553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2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박민수</a:t>
            </a:r>
            <a:r>
              <a:rPr lang="en-US" sz="2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   </a:t>
            </a:r>
            <a:r>
              <a:rPr lang="ko-KR" sz="2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정우영</a:t>
            </a:r>
            <a:r>
              <a:rPr lang="en-US" sz="2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   </a:t>
            </a:r>
            <a:r>
              <a:rPr lang="ko-KR" sz="2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이동혁</a:t>
            </a:r>
            <a:r>
              <a:rPr lang="en-US" sz="2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   </a:t>
            </a:r>
            <a:r>
              <a:rPr lang="ko-KR" sz="2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최수현</a:t>
            </a:r>
            <a:r>
              <a:rPr lang="en-US" sz="2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   </a:t>
            </a:r>
            <a:r>
              <a:rPr lang="ko-KR" sz="2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박민정</a:t>
            </a:r>
            <a:r>
              <a:rPr lang="en-US" sz="2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   </a:t>
            </a:r>
            <a:r>
              <a:rPr lang="ko-KR" sz="2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전영준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56100" y="1993900"/>
            <a:ext cx="9575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8500" b="0" i="0" u="none" strike="noStrike" spc="-500" dirty="0" err="1">
                <a:solidFill>
                  <a:srgbClr val="FFCD4A"/>
                </a:solidFill>
                <a:latin typeface="Chango Regular"/>
              </a:rPr>
              <a:t>hompage</a:t>
            </a:r>
            <a:endParaRPr lang="en-US" sz="8500" b="0" i="0" u="none" strike="noStrike" spc="-500" dirty="0">
              <a:solidFill>
                <a:srgbClr val="FFCD4A"/>
              </a:solidFill>
              <a:latin typeface="Chango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11290300" y="3556000"/>
            <a:ext cx="26543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952500"/>
            <a:ext cx="12217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박민수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한글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또는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숫자만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입력하는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2946400"/>
            <a:ext cx="11709400" cy="744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5740400"/>
            <a:ext cx="2006600" cy="180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5600" y="2108200"/>
            <a:ext cx="5892800" cy="4140200"/>
          </a:xfrm>
          <a:prstGeom prst="rect">
            <a:avLst/>
          </a:prstGeom>
          <a:effectLst>
            <a:outerShdw blurRad="447065" dir="2700000">
              <a:srgbClr val="F7F28A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3100" y="2470150"/>
            <a:ext cx="5219700" cy="457200"/>
          </a:xfrm>
          <a:prstGeom prst="rect">
            <a:avLst/>
          </a:prstGeom>
          <a:effectLst>
            <a:outerShdw blurRad="5506" dir="2700000">
              <a:srgbClr val="6187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2382500" y="2362200"/>
            <a:ext cx="4787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한글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또는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숫자만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입력하는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63400" y="2781300"/>
            <a:ext cx="5486400" cy="364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(user_create.js)</a:t>
            </a:r>
          </a:p>
          <a:p>
            <a:pPr lvl="0" algn="ctr">
              <a:lnSpc>
                <a:spcPct val="11288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두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번째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event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생년월일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숫자만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있게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하는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함수입니다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첫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번째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event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같은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원리입니다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lvl="0" algn="ctr">
              <a:lnSpc>
                <a:spcPct val="11288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번째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event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핸드폰번호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발생하는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함수인데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번호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우선적으로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010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나오게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되고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010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지울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없게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했습니다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그리고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숫자만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있게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합니다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그리고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조건문을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통해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번호가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11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자리가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아닐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경우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“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핸드폰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번호를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11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자리로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입력바랍니다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.”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출력합니다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lvl="0" algn="ctr">
              <a:lnSpc>
                <a:spcPct val="11288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900" y="5461000"/>
            <a:ext cx="1752600" cy="157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" y="6502400"/>
            <a:ext cx="3149600" cy="3517900"/>
          </a:xfrm>
          <a:prstGeom prst="rect">
            <a:avLst/>
          </a:prstGeom>
          <a:effectLst>
            <a:outerShdw blurRad="260060" dir="2700000">
              <a:srgbClr val="F7F28A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857250" y="6708775"/>
            <a:ext cx="2603500" cy="314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첫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번째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event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발생하는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함수입니다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이름을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ㄱ에서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힣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사이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문자가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아닐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경우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공란이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나오게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하여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ㄱ에서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힣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사이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문자인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즉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한글만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있습니다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952500"/>
            <a:ext cx="12217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박민수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완료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2413000"/>
            <a:ext cx="11023600" cy="787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5232400"/>
            <a:ext cx="2235200" cy="165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9100" y="4902200"/>
            <a:ext cx="3416300" cy="4000500"/>
          </a:xfrm>
          <a:prstGeom prst="rect">
            <a:avLst/>
          </a:prstGeom>
          <a:effectLst>
            <a:outerShdw blurRad="306194" dir="2700000">
              <a:srgbClr val="F7F28A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87400" y="5181600"/>
            <a:ext cx="3644900" cy="660400"/>
          </a:xfrm>
          <a:prstGeom prst="rect">
            <a:avLst/>
          </a:prstGeom>
          <a:effectLst>
            <a:outerShdw blurRad="11582" dir="2700000">
              <a:srgbClr val="6187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3600" y="6426200"/>
            <a:ext cx="5295900" cy="4318000"/>
          </a:xfrm>
          <a:prstGeom prst="rect">
            <a:avLst/>
          </a:prstGeom>
          <a:effectLst>
            <a:outerShdw blurRad="486332" dir="2700000">
              <a:srgbClr val="F7F28A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52400" y="5270500"/>
            <a:ext cx="2590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6320"/>
              </a:lnSpc>
            </a:pPr>
            <a:r>
              <a:rPr lang="ko-KR" altLang="en-US" sz="1600" spc="200" dirty="0">
                <a:solidFill>
                  <a:srgbClr val="FFFFFF"/>
                </a:solidFill>
                <a:ea typeface="LG Smart UI Bold" panose="020B0800000101010101" pitchFamily="50" charset="-127"/>
              </a:rPr>
              <a:t>회원가입 완료 과정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" y="5956300"/>
            <a:ext cx="2667000" cy="270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en-US" sz="17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user_create.jsp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  <a:p>
            <a:pPr lvl="0" algn="ctr">
              <a:lnSpc>
                <a:spcPct val="112880"/>
              </a:lnSpc>
            </a:pP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17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jsp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en-US" sz="17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user_create_form.jsp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에서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버튼을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클릭하고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Javascript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regSubmit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() function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완료하게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되면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user_create.jsp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통해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입력된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값을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hamburger_user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테이블에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저장하게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됩니다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16000" y="6781800"/>
            <a:ext cx="4508500" cy="335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잘된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</a:p>
          <a:p>
            <a:pPr lvl="0" algn="ctr">
              <a:lnSpc>
                <a:spcPct val="11288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필요한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조건인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미입력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사항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아이디중복확인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일치여부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핸드폰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생년월일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숫자만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및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자릿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수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제한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이름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한글만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등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구체적으로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구현한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거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같다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lvl="0" algn="ctr">
              <a:lnSpc>
                <a:spcPct val="112880"/>
              </a:lnSpc>
            </a:pPr>
            <a:endParaRPr lang="en-US" sz="1900" b="0" i="0" u="none" strike="noStrike" dirty="0">
              <a:solidFill>
                <a:srgbClr val="00000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lvl="0" algn="ctr">
              <a:lnSpc>
                <a:spcPct val="11288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미흡한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</a:p>
          <a:p>
            <a:pPr lvl="0" algn="ctr">
              <a:lnSpc>
                <a:spcPct val="11288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회원정보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확인하는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(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개인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이용자용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관리자용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까지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구현했어야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하는데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만들지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못했다</a:t>
            </a:r>
            <a:r>
              <a:rPr lang="en-US" sz="19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017338-0C84-42E7-A3EC-4BFE5DEC8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2639" y="8204200"/>
            <a:ext cx="4282811" cy="16079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BA1E7C-BC06-49CA-8401-052C357BB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3912" y="2108200"/>
            <a:ext cx="6703488" cy="419977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17600"/>
            <a:ext cx="9525738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이동혁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/login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3060700"/>
            <a:ext cx="15062200" cy="725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3060700"/>
            <a:ext cx="15062200" cy="1766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450" y="2781300"/>
            <a:ext cx="267335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486400" y="2825750"/>
            <a:ext cx="3048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9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로그인 페이지</a:t>
            </a:r>
            <a:endParaRPr lang="en-US" sz="2000" b="0" i="0" u="none" strike="noStrike" spc="900" dirty="0">
              <a:solidFill>
                <a:srgbClr val="FFFFFF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921000"/>
            <a:ext cx="11442700" cy="7404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74900" y="1117600"/>
            <a:ext cx="862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이동혁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/login/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로그인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200" y="4470400"/>
            <a:ext cx="2006600" cy="180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0" y="2108200"/>
            <a:ext cx="4876800" cy="3467100"/>
          </a:xfrm>
          <a:prstGeom prst="rect">
            <a:avLst/>
          </a:prstGeom>
          <a:effectLst>
            <a:outerShdw blurRad="314837" dir="2700000">
              <a:srgbClr val="F7F28A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6200" y="2476500"/>
            <a:ext cx="4229100" cy="457200"/>
          </a:xfrm>
          <a:prstGeom prst="rect">
            <a:avLst/>
          </a:prstGeom>
          <a:effectLst>
            <a:outerShdw blurRad="5506" dir="2700000">
              <a:srgbClr val="6187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3639800" y="2505075"/>
            <a:ext cx="2324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4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로그인</a:t>
            </a:r>
            <a:r>
              <a:rPr lang="en-US" sz="24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76200" y="3200400"/>
            <a:ext cx="42926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웹사이트에서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가장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핵심적인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코드이며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 </a:t>
            </a:r>
          </a:p>
          <a:p>
            <a:pPr lvl="0" algn="ctr">
              <a:lnSpc>
                <a:spcPct val="11288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가입한정보를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적고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로그인하는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</a:t>
            </a:r>
            <a:endParaRPr lang="ko-KR" sz="2200" b="0" i="0" u="none" strike="noStrike" dirty="0">
              <a:solidFill>
                <a:srgbClr val="00000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17600"/>
            <a:ext cx="1145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이동혁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/login/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웹에서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모바일로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바뀌는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3009900"/>
            <a:ext cx="11353800" cy="751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700" y="7073900"/>
            <a:ext cx="2006600" cy="180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0300" y="2590800"/>
            <a:ext cx="4876800" cy="5118100"/>
          </a:xfrm>
          <a:prstGeom prst="rect">
            <a:avLst/>
          </a:prstGeom>
          <a:effectLst>
            <a:outerShdw blurRad="621012" dir="2700000">
              <a:srgbClr val="F7F28A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100" y="3162300"/>
            <a:ext cx="4229100" cy="457200"/>
          </a:xfrm>
          <a:prstGeom prst="rect">
            <a:avLst/>
          </a:prstGeom>
          <a:effectLst>
            <a:outerShdw blurRad="5506" dir="2700000">
              <a:srgbClr val="6187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3030200" y="3187700"/>
            <a:ext cx="3949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웹에서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모바일로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바뀌는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28600" y="3860800"/>
            <a:ext cx="4292600" cy="325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크기를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줄이면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모바일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바뀌고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크기를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늘리면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다시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원상복귀하는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@media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를 활용한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</a:t>
            </a: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17600"/>
            <a:ext cx="862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이동혁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/login/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간편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로그인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연결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2717800"/>
            <a:ext cx="6324600" cy="711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4330700"/>
            <a:ext cx="5499100" cy="549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00" y="6057900"/>
            <a:ext cx="2006600" cy="180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4300" y="2298700"/>
            <a:ext cx="4826000" cy="4241800"/>
          </a:xfrm>
          <a:prstGeom prst="rect">
            <a:avLst/>
          </a:prstGeom>
          <a:effectLst>
            <a:outerShdw blurRad="471756" dir="2700000">
              <a:srgbClr val="F7F28A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2654300"/>
            <a:ext cx="4191000" cy="457200"/>
          </a:xfrm>
          <a:prstGeom prst="rect">
            <a:avLst/>
          </a:prstGeom>
          <a:effectLst>
            <a:outerShdw blurRad="5394" dir="2700000">
              <a:srgbClr val="6187FF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4008100" y="2705100"/>
            <a:ext cx="2298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300" b="0" i="0" u="none" strike="noStrike" spc="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간편</a:t>
            </a:r>
            <a:r>
              <a:rPr lang="en-US" sz="2300" b="0" i="0" u="none" strike="noStrike" spc="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300" b="0" i="0" u="none" strike="noStrike" spc="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로그인</a:t>
            </a:r>
            <a:r>
              <a:rPr lang="en-US" sz="2300" b="0" i="0" u="none" strike="noStrike" spc="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300" b="0" i="0" u="none" strike="noStrike" spc="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연결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57200" y="3352800"/>
            <a:ext cx="4241800" cy="269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#shadow-root/#document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활용하여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네이버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카카오톡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애플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로그인으로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연결한다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04900"/>
            <a:ext cx="132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이동혁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/login/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찾기</a:t>
            </a:r>
            <a:r>
              <a:rPr lang="en-US" alt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비회원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주문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2336800"/>
            <a:ext cx="7213600" cy="382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6540500"/>
            <a:ext cx="7213600" cy="316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5143500"/>
            <a:ext cx="2006600" cy="180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2235200"/>
            <a:ext cx="4876800" cy="4038600"/>
          </a:xfrm>
          <a:prstGeom prst="rect">
            <a:avLst/>
          </a:prstGeom>
          <a:effectLst>
            <a:outerShdw blurRad="426989" dir="2700000">
              <a:srgbClr val="F7F28A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536825"/>
            <a:ext cx="4229100" cy="901700"/>
          </a:xfrm>
          <a:prstGeom prst="rect">
            <a:avLst/>
          </a:prstGeom>
          <a:effectLst>
            <a:outerShdw blurRad="20960" dir="2700000">
              <a:srgbClr val="6187FF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460500" y="2625725"/>
            <a:ext cx="3606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</a:t>
            </a:r>
            <a:r>
              <a:rPr lang="en-US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</a:t>
            </a:r>
            <a:r>
              <a:rPr lang="en-US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찾기</a:t>
            </a:r>
            <a:r>
              <a:rPr lang="en-US" alt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</a:p>
          <a:p>
            <a:pPr lvl="0" algn="ctr">
              <a:lnSpc>
                <a:spcPct val="86320"/>
              </a:lnSpc>
            </a:pP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비회원</a:t>
            </a:r>
            <a:r>
              <a:rPr lang="en-US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주문</a:t>
            </a:r>
            <a:r>
              <a:rPr lang="en-US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  <a:r>
              <a:rPr lang="en-US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438525"/>
            <a:ext cx="4419600" cy="273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정보를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잊었을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찾기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하며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로그인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없이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비회원으로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주문을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비회원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주문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이동한다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lvl="0" algn="ctr">
              <a:lnSpc>
                <a:spcPct val="11288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17600"/>
            <a:ext cx="862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이동혁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ACD67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/login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7747000"/>
            <a:ext cx="2895600" cy="180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209800"/>
            <a:ext cx="4876800" cy="6438900"/>
          </a:xfrm>
          <a:prstGeom prst="rect">
            <a:avLst/>
          </a:prstGeom>
          <a:effectLst>
            <a:outerShdw blurRad="621012" dir="2700000">
              <a:srgbClr val="F7F28A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2717800"/>
            <a:ext cx="2476500" cy="520700"/>
          </a:xfrm>
          <a:prstGeom prst="rect">
            <a:avLst/>
          </a:prstGeom>
          <a:effectLst>
            <a:outerShdw blurRad="7218" dir="2700000">
              <a:srgbClr val="6187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562100" y="2717800"/>
            <a:ext cx="3225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잘된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3213100"/>
            <a:ext cx="4419600" cy="505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첫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웹사이트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경험을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해보니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혼자서</a:t>
            </a:r>
            <a:r>
              <a:rPr lang="en-US" altLang="ko-KR" sz="20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작업하려면 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GPT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나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웹사이트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검사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스타벅스를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활용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하지 않으면 쉽지않아 이 세가지를 활용해 개발할 수 있었다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  <a:endParaRPr lang="ko-KR" sz="2000" b="0" i="0" u="none" strike="noStrike" dirty="0">
              <a:solidFill>
                <a:srgbClr val="00000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0" y="2844800"/>
            <a:ext cx="3022600" cy="180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00" y="2298700"/>
            <a:ext cx="4826000" cy="5676900"/>
          </a:xfrm>
          <a:prstGeom prst="rect">
            <a:avLst/>
          </a:prstGeom>
          <a:effectLst>
            <a:outerShdw blurRad="608399" dir="2700000">
              <a:srgbClr val="F7F28A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46200" y="2755900"/>
            <a:ext cx="2374900" cy="482600"/>
          </a:xfrm>
          <a:prstGeom prst="rect">
            <a:avLst/>
          </a:prstGeom>
          <a:effectLst>
            <a:outerShdw blurRad="6089" dir="2700000">
              <a:srgbClr val="6187FF">
                <a:alpha val="5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14249400" y="2755900"/>
            <a:ext cx="1955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200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미흡한</a:t>
            </a:r>
            <a:r>
              <a:rPr lang="en-US" sz="2200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68300" y="3213100"/>
            <a:ext cx="4241800" cy="461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아직은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프로그래밍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지식이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많이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부족하여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겨우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GPT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제공해주는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코드나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웹사이트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검사를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보며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따라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칠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뿐이라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오류가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있을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어디서부터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고쳐야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하나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찾는데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많은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어려움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 있었다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  <a:endParaRPr lang="ko-KR" sz="2000" b="0" i="0" u="none" strike="noStrike" dirty="0">
              <a:solidFill>
                <a:srgbClr val="00000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5" name="Picture 2" descr="챗GPT &quot;이더리움 가격 2024년에 4000달러 도달&quot;">
            <a:extLst>
              <a:ext uri="{FF2B5EF4-FFF2-40B4-BE49-F238E27FC236}">
                <a16:creationId xmlns:a16="http://schemas.microsoft.com/office/drawing/2014/main" id="{6E6F130C-660F-4E72-99DC-3DA90AA20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37" y="6624408"/>
            <a:ext cx="2428877" cy="136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40070B-2225-46E7-8E79-D7BFEFB48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8791" y="6342310"/>
            <a:ext cx="2705100" cy="23607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83E4F1-CAC3-4E8F-A5AC-883EAF5362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7442" y="9169400"/>
            <a:ext cx="3361515" cy="2443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0A4893-8678-4CDE-AE88-E000B17AB583}"/>
              </a:ext>
            </a:extLst>
          </p:cNvPr>
          <p:cNvSpPr txBox="1"/>
          <p:nvPr/>
        </p:nvSpPr>
        <p:spPr>
          <a:xfrm>
            <a:off x="6294442" y="634231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chatGPT 4o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4F540-92E9-49EF-AFE8-D0258BBA24C7}"/>
              </a:ext>
            </a:extLst>
          </p:cNvPr>
          <p:cNvSpPr txBox="1"/>
          <p:nvPr/>
        </p:nvSpPr>
        <p:spPr>
          <a:xfrm>
            <a:off x="8811595" y="5983933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웹사이트 검사</a:t>
            </a:r>
            <a:r>
              <a:rPr lang="en-US" altLang="ko-KR" dirty="0"/>
              <a:t>(f12)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F906-84EC-457A-8E51-F6B5A57F30B7}"/>
              </a:ext>
            </a:extLst>
          </p:cNvPr>
          <p:cNvSpPr txBox="1"/>
          <p:nvPr/>
        </p:nvSpPr>
        <p:spPr>
          <a:xfrm>
            <a:off x="7132718" y="87618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스타벅스</a:t>
            </a:r>
          </a:p>
        </p:txBody>
      </p:sp>
      <p:pic>
        <p:nvPicPr>
          <p:cNvPr id="21" name="Picture 2" descr="과도한 생각 멈추는 방법 :: 아하레터">
            <a:extLst>
              <a:ext uri="{FF2B5EF4-FFF2-40B4-BE49-F238E27FC236}">
                <a16:creationId xmlns:a16="http://schemas.microsoft.com/office/drawing/2014/main" id="{D0D8AFA0-AD67-4B73-8998-E18A760C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2583225"/>
            <a:ext cx="4746625" cy="28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17600"/>
            <a:ext cx="1118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정우영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/FAQ/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공지사항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문의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앱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이용방법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43100"/>
            <a:ext cx="68961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4711700"/>
            <a:ext cx="6908800" cy="193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6616700"/>
            <a:ext cx="6908800" cy="217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05800"/>
            <a:ext cx="6921500" cy="261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600" y="6311900"/>
            <a:ext cx="6146800" cy="397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0" y="1930400"/>
            <a:ext cx="6172200" cy="483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7600" y="1905000"/>
            <a:ext cx="5346700" cy="521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4900" y="7112000"/>
            <a:ext cx="5346700" cy="337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700" y="2260600"/>
            <a:ext cx="2057400" cy="67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62000" y="2235200"/>
            <a:ext cx="1752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2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FAQ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85200" y="2641600"/>
            <a:ext cx="2057400" cy="673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080500" y="2628900"/>
            <a:ext cx="1663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공지사항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7200" y="6604000"/>
            <a:ext cx="2057400" cy="673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124700" y="6604000"/>
            <a:ext cx="1663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문의</a:t>
            </a:r>
            <a:r>
              <a:rPr lang="en-US" sz="2400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6200" y="3175000"/>
            <a:ext cx="2057400" cy="673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081000" y="3162300"/>
            <a:ext cx="1663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앱</a:t>
            </a:r>
            <a:r>
              <a:rPr lang="en-US" sz="2400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이용안내</a:t>
            </a: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17600"/>
            <a:ext cx="9753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정우영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/FAQ/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게시글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열고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닫기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413000"/>
            <a:ext cx="13119100" cy="814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400" y="8115300"/>
            <a:ext cx="2032000" cy="182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8100" y="381000"/>
            <a:ext cx="5321300" cy="8763000"/>
          </a:xfrm>
          <a:prstGeom prst="rect">
            <a:avLst/>
          </a:prstGeom>
          <a:effectLst>
            <a:outerShdw blurRad="740372" dir="2700000">
              <a:srgbClr val="F7F28A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766800" y="990600"/>
            <a:ext cx="3352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3800" b="0" i="0" u="none" strike="noStrike" spc="-300">
                <a:solidFill>
                  <a:srgbClr val="FFFFFF"/>
                </a:solidFill>
                <a:latin typeface="Pretendard ExtraBold"/>
              </a:rPr>
              <a:t>SECTION 02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400" y="622300"/>
            <a:ext cx="4178300" cy="749300"/>
          </a:xfrm>
          <a:prstGeom prst="rect">
            <a:avLst/>
          </a:prstGeom>
          <a:effectLst>
            <a:outerShdw blurRad="14463" dir="2700000">
              <a:srgbClr val="6187FF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563600" y="622300"/>
            <a:ext cx="3886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400" b="0" i="0" u="none" strike="noStrike" spc="5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FAQ </a:t>
            </a:r>
            <a:r>
              <a:rPr lang="ko-KR" sz="2400" b="0" i="0" u="none" strike="noStrike" spc="5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핵심코드</a:t>
            </a:r>
            <a:r>
              <a:rPr lang="en-US" sz="2400" b="0" i="0" u="none" strike="noStrike" spc="5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6600" y="1524000"/>
            <a:ext cx="4000500" cy="5994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877800" y="7429500"/>
            <a:ext cx="50292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카테고리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중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하나를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선택하면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filterFAQ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전달되며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여기에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관련된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카테고리만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화면에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표시되게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함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lvl="0" algn="ctr">
              <a:lnSpc>
                <a:spcPct val="112880"/>
              </a:lnSpc>
            </a:pP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카테고리에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게시글을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눌렀을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경우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설명이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나오며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다시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눌렀을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경우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숨기게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하는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기능구현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2220000">
            <a:off x="13881100" y="5969000"/>
            <a:ext cx="6451600" cy="466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2794000" y="2070100"/>
            <a:ext cx="6019800" cy="6019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9900" y="342900"/>
            <a:ext cx="6692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en-US" sz="8100" b="1" i="0" u="none" strike="noStrike" spc="100" dirty="0">
                <a:solidFill>
                  <a:srgbClr val="E5A641"/>
                </a:solidFill>
                <a:latin typeface="+mj-lt"/>
              </a:rPr>
              <a:t>CONTENTS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10744200" y="419100"/>
            <a:ext cx="4724400" cy="866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50000"/>
              </a:lnSpc>
            </a:pPr>
            <a:r>
              <a:rPr lang="ko-KR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프로젝트</a:t>
            </a:r>
          </a:p>
          <a:p>
            <a:pPr lvl="0" algn="l">
              <a:lnSpc>
                <a:spcPct val="250000"/>
              </a:lnSpc>
            </a:pPr>
            <a:r>
              <a:rPr lang="ko-KR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담당</a:t>
            </a:r>
            <a:r>
              <a:rPr lang="en-US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내용</a:t>
            </a:r>
          </a:p>
          <a:p>
            <a:pPr lvl="0" algn="l">
              <a:lnSpc>
                <a:spcPct val="250000"/>
              </a:lnSpc>
            </a:pPr>
            <a:r>
              <a:rPr lang="ko-KR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페이지</a:t>
            </a:r>
            <a:r>
              <a:rPr lang="en-US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구현</a:t>
            </a:r>
            <a:r>
              <a:rPr lang="en-US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결과</a:t>
            </a:r>
          </a:p>
          <a:p>
            <a:pPr lvl="0" algn="l">
              <a:lnSpc>
                <a:spcPct val="250000"/>
              </a:lnSpc>
            </a:pPr>
            <a:r>
              <a:rPr lang="ko-KR" altLang="en-US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팀 </a:t>
            </a:r>
            <a:r>
              <a:rPr lang="ko-KR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프로젝트</a:t>
            </a:r>
            <a:r>
              <a:rPr lang="en-US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sz="4000" b="0" i="0" u="none" strike="noStrike" spc="100" dirty="0">
                <a:solidFill>
                  <a:srgbClr val="FFCD4A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평가</a:t>
            </a:r>
          </a:p>
          <a:p>
            <a:pPr lvl="0" algn="l">
              <a:lnSpc>
                <a:spcPct val="250000"/>
              </a:lnSpc>
            </a:pPr>
            <a:r>
              <a:rPr lang="ko-KR" sz="4000" b="0" i="0" u="none" strike="noStrike" spc="100" dirty="0">
                <a:solidFill>
                  <a:srgbClr val="FFCD4A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마무리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67767" y="2336800"/>
            <a:ext cx="4292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프로젝트</a:t>
            </a:r>
            <a:r>
              <a:rPr lang="en-US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이름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63054" y="5448300"/>
            <a:ext cx="4292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페이지 구현 결과 확인</a:t>
            </a:r>
            <a:endParaRPr lang="en-US" b="0" i="0" u="none" strike="noStrike" spc="100" dirty="0">
              <a:solidFill>
                <a:srgbClr val="E5A641"/>
              </a:solidFill>
              <a:latin typeface="Impact" panose="020B0806030902050204" pitchFamily="34" charset="0"/>
              <a:ea typeface="LG Smart UI Bold" panose="020B0800000101010101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763054" y="6896100"/>
            <a:ext cx="4292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b="0" i="0" u="none" strike="noStrike" spc="100" dirty="0">
                <a:solidFill>
                  <a:srgbClr val="E5A64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잘된</a:t>
            </a:r>
            <a:r>
              <a:rPr lang="en-US" altLang="ko-KR" b="0" i="0" u="none" strike="noStrike" spc="100" dirty="0">
                <a:solidFill>
                  <a:srgbClr val="E5A64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0" i="0" u="none" strike="noStrike" spc="100" dirty="0">
                <a:solidFill>
                  <a:srgbClr val="E5A64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점</a:t>
            </a:r>
            <a:endParaRPr lang="ko-KR" b="0" i="0" u="none" strike="noStrike" spc="100" dirty="0">
              <a:solidFill>
                <a:srgbClr val="E5A64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0" y="419100"/>
            <a:ext cx="863600" cy="866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50000"/>
              </a:lnSpc>
            </a:pPr>
            <a:r>
              <a:rPr lang="en-US" sz="4000" b="1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01</a:t>
            </a:r>
          </a:p>
          <a:p>
            <a:pPr lvl="0" algn="l">
              <a:lnSpc>
                <a:spcPct val="250000"/>
              </a:lnSpc>
            </a:pPr>
            <a:r>
              <a:rPr lang="en-US" sz="4000" b="1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02</a:t>
            </a:r>
          </a:p>
          <a:p>
            <a:pPr lvl="0" algn="l">
              <a:lnSpc>
                <a:spcPct val="250000"/>
              </a:lnSpc>
            </a:pPr>
            <a:r>
              <a:rPr lang="en-US" sz="4000" b="1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03</a:t>
            </a:r>
          </a:p>
          <a:p>
            <a:pPr lvl="0" algn="l">
              <a:lnSpc>
                <a:spcPct val="250000"/>
              </a:lnSpc>
            </a:pPr>
            <a:r>
              <a:rPr lang="en-US" sz="4000" b="1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04</a:t>
            </a:r>
          </a:p>
          <a:p>
            <a:pPr lvl="0" algn="l">
              <a:lnSpc>
                <a:spcPct val="250000"/>
              </a:lnSpc>
            </a:pPr>
            <a:r>
              <a:rPr lang="en-US" sz="4000" b="1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67767" y="2681533"/>
            <a:ext cx="4292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b="0" i="0" u="none" strike="noStrike" spc="100" dirty="0" err="1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팀명</a:t>
            </a:r>
            <a:r>
              <a:rPr lang="en-US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및</a:t>
            </a:r>
            <a:r>
              <a:rPr lang="en-US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팀원</a:t>
            </a:r>
            <a:r>
              <a:rPr lang="en-US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08512" y="3924300"/>
            <a:ext cx="8774888" cy="235691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b="0" i="0" u="none" strike="noStrike" spc="10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defRPr>
            </a:lvl1pPr>
          </a:lstStyle>
          <a:p>
            <a:r>
              <a:rPr lang="ko-KR" altLang="en-US" dirty="0" err="1">
                <a:latin typeface="Impact" panose="020B0806030902050204" pitchFamily="34" charset="0"/>
              </a:rPr>
              <a:t>백엔드</a:t>
            </a:r>
            <a:r>
              <a:rPr lang="ko-KR" altLang="en-US" dirty="0">
                <a:latin typeface="Impact" panose="020B0806030902050204" pitchFamily="34" charset="0"/>
              </a:rPr>
              <a:t> </a:t>
            </a:r>
            <a:r>
              <a:rPr lang="en-US" altLang="ko-KR" dirty="0">
                <a:latin typeface="Impact" panose="020B0806030902050204" pitchFamily="34" charset="0"/>
              </a:rPr>
              <a:t>- </a:t>
            </a:r>
            <a:r>
              <a:rPr lang="ko-KR" altLang="en-US" dirty="0" err="1">
                <a:latin typeface="Impact" panose="020B0806030902050204" pitchFamily="34" charset="0"/>
              </a:rPr>
              <a:t>프런트엔드</a:t>
            </a:r>
            <a:endParaRPr lang="ko-KR" altLang="en-US" dirty="0">
              <a:latin typeface="Impact" panose="020B080603090205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08512" y="4265564"/>
            <a:ext cx="4292600" cy="3683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b="0" i="0" u="none" strike="noStrike" spc="10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defRPr>
            </a:lvl1pPr>
          </a:lstStyle>
          <a:p>
            <a:r>
              <a:rPr lang="ko-KR" altLang="en-US" dirty="0">
                <a:latin typeface="Impact" panose="020B0806030902050204" pitchFamily="34" charset="0"/>
              </a:rPr>
              <a:t>핵심 코드 설명 </a:t>
            </a:r>
            <a:r>
              <a:rPr lang="en-US" altLang="ko-KR" dirty="0">
                <a:latin typeface="Impact" panose="020B0806030902050204" pitchFamily="34" charset="0"/>
              </a:rPr>
              <a:t>– </a:t>
            </a:r>
            <a:r>
              <a:rPr lang="ko-KR" altLang="en-US" dirty="0">
                <a:latin typeface="Impact" panose="020B0806030902050204" pitchFamily="34" charset="0"/>
              </a:rPr>
              <a:t>개인별 평가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63054" y="5785243"/>
            <a:ext cx="4292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각</a:t>
            </a:r>
            <a:r>
              <a:rPr lang="en-US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페이지</a:t>
            </a:r>
            <a:r>
              <a:rPr lang="en-US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설명</a:t>
            </a:r>
            <a:r>
              <a:rPr lang="en-US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및</a:t>
            </a:r>
            <a:r>
              <a:rPr lang="en-US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기능</a:t>
            </a:r>
            <a:r>
              <a:rPr lang="en-US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소개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63054" y="7272835"/>
            <a:ext cx="3029146" cy="392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b="0" i="0" u="none" strike="noStrike" spc="100" dirty="0">
                <a:solidFill>
                  <a:srgbClr val="E5A64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미흡한</a:t>
            </a:r>
            <a:r>
              <a:rPr lang="en-US" b="0" i="0" u="none" strike="noStrike" spc="100" dirty="0">
                <a:solidFill>
                  <a:srgbClr val="E5A64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b="0" i="0" u="none" strike="noStrike" spc="100" dirty="0">
                <a:solidFill>
                  <a:srgbClr val="E5A64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점</a:t>
            </a: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17600"/>
            <a:ext cx="1042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정우영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/FAQ/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카테고리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홈페이지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66800" y="990600"/>
            <a:ext cx="3352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3800" b="0" i="0" u="none" strike="noStrike" spc="-300">
                <a:solidFill>
                  <a:srgbClr val="FFFFFF"/>
                </a:solidFill>
                <a:latin typeface="Pretendard ExtraBold"/>
              </a:rPr>
              <a:t>SECTION 02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1917700"/>
            <a:ext cx="99060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4457700"/>
            <a:ext cx="10007600" cy="383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200" y="7429500"/>
            <a:ext cx="10020300" cy="424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4127500"/>
            <a:ext cx="1752600" cy="157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5029200"/>
            <a:ext cx="3987800" cy="6172200"/>
          </a:xfrm>
          <a:prstGeom prst="rect">
            <a:avLst/>
          </a:prstGeom>
          <a:effectLst>
            <a:outerShdw blurRad="415245" dir="2700000">
              <a:srgbClr val="F7F28A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863600" y="5473700"/>
            <a:ext cx="2794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3100" b="0" i="0" u="none" strike="noStrike" spc="-200">
                <a:solidFill>
                  <a:srgbClr val="FFFFFF"/>
                </a:solidFill>
                <a:latin typeface="Pretendard ExtraBold"/>
              </a:rPr>
              <a:t>SECTION 01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001000"/>
            <a:ext cx="3276600" cy="114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4200" y="5727700"/>
            <a:ext cx="32893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잘된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: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카테고리에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label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태그를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사용하여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구현</a:t>
            </a:r>
          </a:p>
          <a:p>
            <a:pPr lvl="0" algn="ctr">
              <a:lnSpc>
                <a:spcPct val="112880"/>
              </a:lnSpc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js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를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통해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다른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카테고리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클릭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그에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맞는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세기슬만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나오게</a:t>
            </a:r>
            <a:r>
              <a:rPr lang="en-US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설정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8800" y="8470900"/>
            <a:ext cx="3289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미흡한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페이지네이션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X 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다른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게시글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눌렀을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때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열려있는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설명이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닫히지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않는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것</a:t>
            </a:r>
            <a:r>
              <a:rPr lang="en-US" sz="24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28600" y="8115300"/>
            <a:ext cx="2006600" cy="180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6300" y="2374900"/>
            <a:ext cx="5321300" cy="6591300"/>
          </a:xfrm>
          <a:prstGeom prst="rect">
            <a:avLst/>
          </a:prstGeom>
          <a:effectLst>
            <a:outerShdw blurRad="740372" dir="2700000">
              <a:srgbClr val="F7F28A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60300" y="2832100"/>
            <a:ext cx="4838700" cy="436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446000" y="6896100"/>
            <a:ext cx="50419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카테고리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400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선택시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그에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해당되는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카테고리만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출력되게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나오며</a:t>
            </a:r>
          </a:p>
          <a:p>
            <a:pPr lvl="0" algn="ctr">
              <a:lnSpc>
                <a:spcPct val="112880"/>
              </a:lnSpc>
            </a:pP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출력된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값의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시작이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무조건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1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번으로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시작되게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하는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2000" b="0" i="0" u="none" strike="noStrike" spc="400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js</a:t>
            </a:r>
            <a:r>
              <a:rPr lang="ko-KR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</a:t>
            </a:r>
            <a:r>
              <a:rPr lang="en-US" sz="2000" b="0" i="0" u="none" strike="noStrike" spc="400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955800"/>
            <a:ext cx="8547100" cy="6032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74900" y="1117600"/>
            <a:ext cx="8077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정우영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공지사항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930400"/>
            <a:ext cx="9359900" cy="372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5143500"/>
            <a:ext cx="8394700" cy="532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571500" y="5943600"/>
            <a:ext cx="3073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5588000"/>
            <a:ext cx="7378700" cy="2197100"/>
          </a:xfrm>
          <a:prstGeom prst="rect">
            <a:avLst/>
          </a:prstGeom>
          <a:effectLst>
            <a:outerShdw blurRad="125856" dir="2700000">
              <a:srgbClr val="F7F28A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934200" y="7442200"/>
            <a:ext cx="2641600" cy="107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6311900"/>
            <a:ext cx="6959600" cy="130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5600" y="5727700"/>
            <a:ext cx="2298700" cy="508000"/>
          </a:xfrm>
          <a:prstGeom prst="rect">
            <a:avLst/>
          </a:prstGeom>
          <a:effectLst>
            <a:outerShdw blurRad="6911" dir="2700000">
              <a:srgbClr val="6187FF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048000" y="5600700"/>
            <a:ext cx="20574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sz="24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search </a:t>
            </a:r>
            <a:r>
              <a:rPr lang="en-US" sz="2400" b="0" i="0" u="none" strike="noStrike" spc="300" dirty="0" err="1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jsp</a:t>
            </a:r>
            <a:endParaRPr lang="en-US" sz="2400" b="0" i="0" u="none" strike="noStrike" spc="300" dirty="0">
              <a:solidFill>
                <a:srgbClr val="FFFFFF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8001000"/>
            <a:ext cx="7378700" cy="2197100"/>
          </a:xfrm>
          <a:prstGeom prst="rect">
            <a:avLst/>
          </a:prstGeom>
          <a:effectLst>
            <a:outerShdw blurRad="125856" dir="2700000">
              <a:srgbClr val="F7F28A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500" y="8699500"/>
            <a:ext cx="6921500" cy="124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0100" y="8128000"/>
            <a:ext cx="2832100" cy="508000"/>
          </a:xfrm>
          <a:prstGeom prst="rect">
            <a:avLst/>
          </a:prstGeom>
          <a:effectLst>
            <a:outerShdw blurRad="6911" dir="2700000">
              <a:srgbClr val="6187FF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454400" y="7962900"/>
            <a:ext cx="2603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400" b="0" i="0" u="none" strike="noStrike" spc="300" dirty="0" err="1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페이지네이션</a:t>
            </a:r>
            <a:r>
              <a:rPr lang="en-US" sz="24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2400" b="0" i="0" u="none" strike="noStrike" spc="300" dirty="0" err="1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jsp</a:t>
            </a:r>
            <a:endParaRPr lang="en-US" sz="2400" b="0" i="0" u="none" strike="noStrike" spc="300" dirty="0">
              <a:solidFill>
                <a:srgbClr val="FFFFFF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5938500" y="4826000"/>
            <a:ext cx="3073400" cy="22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39900" y="5143500"/>
            <a:ext cx="3987800" cy="6172200"/>
          </a:xfrm>
          <a:prstGeom prst="rect">
            <a:avLst/>
          </a:prstGeom>
          <a:effectLst>
            <a:outerShdw blurRad="415245" dir="2700000">
              <a:srgbClr val="F7F28A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68500" y="7950200"/>
            <a:ext cx="3543300" cy="114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693900" y="5511800"/>
            <a:ext cx="34798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제목을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검색창에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입력하면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검색결과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잘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나옴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lvl="0" algn="ctr">
              <a:lnSpc>
                <a:spcPct val="11288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한글자만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검색해도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나옴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  <a:p>
            <a:pPr lvl="0" algn="ctr">
              <a:lnSpc>
                <a:spcPct val="11288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공지사항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페이지당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10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개의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게시글이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  <a:p>
            <a:pPr lvl="0" algn="ctr">
              <a:lnSpc>
                <a:spcPct val="11288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나오게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설정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 </a:t>
            </a:r>
          </a:p>
          <a:p>
            <a:pPr lvl="0" algn="ctr">
              <a:lnSpc>
                <a:spcPct val="11288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넘어갈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경우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새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페이지네이션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생성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93900" y="8229600"/>
            <a:ext cx="3467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잘된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: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검색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페이지네이션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93900" y="9093200"/>
            <a:ext cx="3467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미흡한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: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검색에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제목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+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내용인데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내용으로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찾기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X</a:t>
            </a: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A6E714D-F8F7-4019-BCF4-39A1FFA3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392D7BC1-616A-4CE0-A1C7-AB17707FE7C7}"/>
              </a:ext>
            </a:extLst>
          </p:cNvPr>
          <p:cNvSpPr txBox="1"/>
          <p:nvPr/>
        </p:nvSpPr>
        <p:spPr>
          <a:xfrm>
            <a:off x="2374900" y="1117600"/>
            <a:ext cx="935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정우영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82CBC4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/NOTICE_ADMIN</a:t>
            </a:r>
            <a:endParaRPr lang="ko-KR" sz="2000" b="0" i="0" u="none" strike="noStrike" spc="100" dirty="0">
              <a:solidFill>
                <a:srgbClr val="82CBC4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FF98A7-FAAA-4A2E-B66F-5FB2269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62300"/>
            <a:ext cx="8020354" cy="7772400"/>
          </a:xfrm>
          <a:prstGeom prst="rect">
            <a:avLst/>
          </a:prstGeom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71410363-377A-43BA-BBDD-1F2E2AF2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512" y="3314700"/>
            <a:ext cx="3987800" cy="2590800"/>
          </a:xfrm>
          <a:prstGeom prst="rect">
            <a:avLst/>
          </a:prstGeom>
          <a:effectLst>
            <a:outerShdw blurRad="415245" dir="2700000">
              <a:srgbClr val="F7F28A">
                <a:alpha val="5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80D7F-D880-43B9-8957-8EBFE3C2E99C}"/>
              </a:ext>
            </a:extLst>
          </p:cNvPr>
          <p:cNvSpPr txBox="1"/>
          <p:nvPr/>
        </p:nvSpPr>
        <p:spPr>
          <a:xfrm>
            <a:off x="11963400" y="4220170"/>
            <a:ext cx="3590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공지사항을 등록 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있는 </a:t>
            </a:r>
            <a:r>
              <a:rPr lang="en-US" altLang="ko-KR" dirty="0"/>
              <a:t>NOTICE_ADMIN.JSP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631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2220000">
            <a:off x="13881100" y="5969000"/>
            <a:ext cx="6451600" cy="466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358900" y="2133600"/>
            <a:ext cx="6019800" cy="6019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1800"/>
            <a:ext cx="16929100" cy="9461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61300" y="4038600"/>
            <a:ext cx="93599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ko-KR" sz="13100" b="0" i="0" u="none" strike="noStrike" spc="1600" dirty="0" err="1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프론트엔드</a:t>
            </a:r>
            <a:endParaRPr lang="ko-KR" sz="13100" b="0" i="0" u="none" strike="noStrike" spc="1600" dirty="0">
              <a:solidFill>
                <a:srgbClr val="E5A64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13800" y="5816600"/>
            <a:ext cx="57658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3400" b="0" i="0" u="none" strike="noStrike" spc="-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최수현</a:t>
            </a:r>
            <a:r>
              <a:rPr lang="en-US" sz="3400" b="0" i="0" u="none" strike="noStrike" spc="-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  </a:t>
            </a:r>
            <a:r>
              <a:rPr lang="ko-KR" sz="3400" b="0" i="0" u="none" strike="noStrike" spc="-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박민정</a:t>
            </a:r>
            <a:r>
              <a:rPr lang="en-US" sz="3400" b="0" i="0" u="none" strike="noStrike" spc="-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  </a:t>
            </a:r>
            <a:r>
              <a:rPr lang="ko-KR" sz="3400" b="0" i="0" u="none" strike="noStrike" spc="-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전영준</a:t>
            </a:r>
          </a:p>
        </p:txBody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17600"/>
            <a:ext cx="8077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전영준</a:t>
            </a: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프론트엔드</a:t>
            </a: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/header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3035300"/>
            <a:ext cx="9867900" cy="745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2374900"/>
            <a:ext cx="7937500" cy="824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3606800"/>
            <a:ext cx="20066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46400" y="3594100"/>
            <a:ext cx="1930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7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header1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0" y="3251200"/>
            <a:ext cx="22098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400" y="5575300"/>
            <a:ext cx="5613400" cy="617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22400" y="3302000"/>
            <a:ext cx="1930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추천메뉴</a:t>
            </a:r>
            <a:r>
              <a:rPr lang="en-US" sz="2000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800" y="8051800"/>
            <a:ext cx="8382000" cy="645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900" y="5791200"/>
            <a:ext cx="2006600" cy="660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546600" y="5778500"/>
            <a:ext cx="1930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7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header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0" y="8331200"/>
            <a:ext cx="20066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8331200"/>
            <a:ext cx="6705600" cy="6832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582400" y="8343900"/>
            <a:ext cx="1930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7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header2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0" y="8420100"/>
            <a:ext cx="2006600" cy="660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514600" y="8407400"/>
            <a:ext cx="1930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700" dirty="0" err="1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madia</a:t>
            </a:r>
            <a:endParaRPr lang="en-US" sz="2400" b="0" i="0" u="none" strike="noStrike" spc="700" dirty="0">
              <a:solidFill>
                <a:srgbClr val="FFFFFF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2590800"/>
            <a:ext cx="10553700" cy="773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5676900"/>
            <a:ext cx="2082800" cy="157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3797300"/>
            <a:ext cx="5118100" cy="8902700"/>
          </a:xfrm>
          <a:prstGeom prst="rect">
            <a:avLst/>
          </a:prstGeom>
          <a:effectLst>
            <a:outerShdw blurRad="684530" dir="2700000">
              <a:srgbClr val="F7F28A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2374900" y="1117600"/>
            <a:ext cx="8077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전영준</a:t>
            </a: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프론트엔드</a:t>
            </a: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/header1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165600"/>
            <a:ext cx="4914900" cy="600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300" y="5270500"/>
            <a:ext cx="8788400" cy="782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0" y="3873500"/>
            <a:ext cx="2006600" cy="180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30100" y="4495800"/>
            <a:ext cx="5080000" cy="1295400"/>
          </a:xfrm>
          <a:prstGeom prst="rect">
            <a:avLst/>
          </a:prstGeom>
          <a:effectLst>
            <a:outerShdw blurRad="43651" dir="2700000">
              <a:srgbClr val="F7F28A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100" y="6756400"/>
            <a:ext cx="5753100" cy="6426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153900" y="4673600"/>
            <a:ext cx="5283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미흡한 점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드롭다운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전체가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안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나온다</a:t>
            </a:r>
          </a:p>
          <a:p>
            <a:pPr lvl="0" algn="ctr">
              <a:lnSpc>
                <a:spcPct val="11288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부모요소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때문에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짤린다</a:t>
            </a:r>
            <a:endParaRPr lang="ko-KR" sz="2000" b="0" i="0" u="none" strike="noStrike" dirty="0">
              <a:solidFill>
                <a:srgbClr val="00000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17600"/>
            <a:ext cx="8077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전영준</a:t>
            </a: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프론트엔드</a:t>
            </a: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/header2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2222500"/>
            <a:ext cx="12776200" cy="955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0" y="5016500"/>
            <a:ext cx="9042400" cy="1000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100" y="6718300"/>
            <a:ext cx="7543800" cy="829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5676900"/>
            <a:ext cx="2082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" y="3797300"/>
            <a:ext cx="5118100" cy="8902700"/>
          </a:xfrm>
          <a:prstGeom prst="rect">
            <a:avLst/>
          </a:prstGeom>
          <a:effectLst>
            <a:outerShdw blurRad="684530" dir="2700000">
              <a:srgbClr val="F7F28A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140200"/>
            <a:ext cx="4775200" cy="61722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1943100"/>
            <a:ext cx="9867900" cy="854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5600" y="4787900"/>
            <a:ext cx="5257800" cy="688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74900" y="1117600"/>
            <a:ext cx="8077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전영준</a:t>
            </a: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프론트엔드</a:t>
            </a: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추천메뉴</a:t>
            </a:r>
            <a:r>
              <a:rPr lang="en-US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824D2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1600" y="4508500"/>
            <a:ext cx="1600200" cy="144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2908300"/>
            <a:ext cx="2514600" cy="157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1800" y="3606800"/>
            <a:ext cx="5118100" cy="9080500"/>
          </a:xfrm>
          <a:prstGeom prst="rect">
            <a:avLst/>
          </a:prstGeom>
          <a:effectLst>
            <a:outerShdw blurRad="684530" dir="2700000">
              <a:srgbClr val="F7F28A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5400" y="3835400"/>
            <a:ext cx="4470400" cy="63881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1117600"/>
            <a:ext cx="8077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박민정</a:t>
            </a:r>
            <a:r>
              <a:rPr lang="en-US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프론트엔드</a:t>
            </a:r>
            <a:r>
              <a:rPr lang="en-US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/index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1917700"/>
            <a:ext cx="5321300" cy="836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1892300"/>
            <a:ext cx="5156200" cy="875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2463800"/>
            <a:ext cx="20066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13000" y="2501900"/>
            <a:ext cx="1397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index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0" y="3822700"/>
            <a:ext cx="2209800" cy="723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92200" y="3911600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100" dirty="0" err="1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이벤트상세</a:t>
            </a:r>
            <a:r>
              <a:rPr lang="en-US" sz="2000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2242820"/>
            <a:ext cx="8242300" cy="835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36800" y="1117600"/>
            <a:ext cx="8077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박민정</a:t>
            </a:r>
            <a:r>
              <a:rPr lang="en-US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프론트엔드</a:t>
            </a:r>
            <a:r>
              <a:rPr lang="en-US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/index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4711700"/>
            <a:ext cx="17526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0700" y="1206500"/>
            <a:ext cx="5524500" cy="445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800" y="2997200"/>
            <a:ext cx="1752600" cy="157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3911600"/>
            <a:ext cx="4419600" cy="7289800"/>
          </a:xfrm>
          <a:prstGeom prst="rect">
            <a:avLst/>
          </a:prstGeom>
          <a:effectLst>
            <a:outerShdw blurRad="510898" dir="2700000">
              <a:srgbClr val="F7F28A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863600" y="5473700"/>
            <a:ext cx="2794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3100" b="0" i="0" u="none" strike="noStrike" spc="-200">
                <a:solidFill>
                  <a:srgbClr val="FFFFFF"/>
                </a:solidFill>
                <a:latin typeface="Pretendard ExtraBold"/>
              </a:rPr>
              <a:t>SECTION 01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5600" y="3340100"/>
            <a:ext cx="3276600" cy="114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287500" y="2209800"/>
            <a:ext cx="32893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잘된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: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반복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재생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후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처음으로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되돌아가는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24000" y="3759200"/>
            <a:ext cx="3467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미흡한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: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확대시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레이아웃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안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맞음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일시정지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없음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00" y="4978400"/>
            <a:ext cx="3886200" cy="530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4152900"/>
            <a:ext cx="2781300" cy="635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84200" y="4279900"/>
            <a:ext cx="2654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배너</a:t>
            </a:r>
            <a:r>
              <a:rPr lang="en-US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스와이퍼</a:t>
            </a:r>
            <a:r>
              <a:rPr lang="en-US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핵심코드</a:t>
            </a:r>
            <a:r>
              <a:rPr lang="en-US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197100"/>
            <a:ext cx="15240000" cy="843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3187700"/>
            <a:ext cx="15011400" cy="7188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53100" y="622300"/>
            <a:ext cx="6896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ko-KR" sz="5400" b="1" i="0" u="none" strike="noStrike" spc="8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프로젝트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52188" y="1257300"/>
            <a:ext cx="8877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300" dirty="0" err="1">
                <a:solidFill>
                  <a:srgbClr val="FF9811">
                    <a:alpha val="43137"/>
                  </a:srgbClr>
                </a:solidFill>
                <a:latin typeface="Chango Regular"/>
              </a:rPr>
              <a:t>burgerking-hompage</a:t>
            </a:r>
            <a:endParaRPr lang="en-US" sz="4400" b="0" i="0" u="none" strike="noStrike" spc="300" dirty="0">
              <a:solidFill>
                <a:srgbClr val="FF9811">
                  <a:alpha val="43137"/>
                </a:srgbClr>
              </a:solidFill>
              <a:latin typeface="Chango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8255000"/>
            <a:ext cx="2057400" cy="177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8255000"/>
            <a:ext cx="20574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8255000"/>
            <a:ext cx="2057400" cy="177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0" y="8255000"/>
            <a:ext cx="2057400" cy="177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8255000"/>
            <a:ext cx="2057400" cy="177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6600" y="8255000"/>
            <a:ext cx="2057400" cy="177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781300" y="9385300"/>
            <a:ext cx="2120900" cy="2921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 algn="ctr">
              <a:lnSpc>
                <a:spcPct val="99600"/>
              </a:lnSpc>
              <a:defRPr sz="1600" b="0" i="0" u="none" strike="noStrike" spc="100">
                <a:solidFill>
                  <a:srgbClr val="787878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defRPr>
            </a:lvl1pPr>
          </a:lstStyle>
          <a:p>
            <a:r>
              <a:rPr lang="en-US" altLang="ko-KR">
                <a:latin typeface="Impact" panose="020B0806030902050204" pitchFamily="34" charset="0"/>
              </a:rPr>
              <a:t>membership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13100" y="9017000"/>
            <a:ext cx="1333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600" b="0" i="0" u="none" strike="noStrike" spc="300" dirty="0">
                <a:solidFill>
                  <a:srgbClr val="FF981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박민수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48250" y="9372600"/>
            <a:ext cx="2120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 dirty="0">
                <a:solidFill>
                  <a:srgbClr val="787878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login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61000" y="9004300"/>
            <a:ext cx="1333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600" b="0" i="0" u="none" strike="noStrike" spc="300" dirty="0">
                <a:solidFill>
                  <a:srgbClr val="FF981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이동혁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12000" y="9378950"/>
            <a:ext cx="2120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 dirty="0">
                <a:solidFill>
                  <a:srgbClr val="787878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notice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43800" y="8991600"/>
            <a:ext cx="1333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600" b="0" i="0" u="none" strike="noStrike" spc="300">
                <a:solidFill>
                  <a:srgbClr val="FF981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정우영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20200" y="9383268"/>
            <a:ext cx="2120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 dirty="0">
                <a:solidFill>
                  <a:srgbClr val="787878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footer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39299" y="8978900"/>
            <a:ext cx="1369541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600" b="0" i="0" u="none" strike="noStrike" spc="300">
                <a:solidFill>
                  <a:srgbClr val="FF981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최수현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29416" y="9372600"/>
            <a:ext cx="2120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 dirty="0">
                <a:solidFill>
                  <a:srgbClr val="787878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index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34800" y="8966200"/>
            <a:ext cx="1333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600" b="0" i="0" u="none" strike="noStrike" spc="300" dirty="0">
                <a:solidFill>
                  <a:srgbClr val="FF981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박민정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37870" y="9361932"/>
            <a:ext cx="2120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 dirty="0">
                <a:solidFill>
                  <a:srgbClr val="787878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header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30300" y="8953500"/>
            <a:ext cx="1333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600" b="0" i="0" u="none" strike="noStrike" spc="300">
                <a:solidFill>
                  <a:srgbClr val="FF981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전영준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94000" y="8801100"/>
            <a:ext cx="2108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 spc="-100" dirty="0">
                <a:solidFill>
                  <a:srgbClr val="787878"/>
                </a:solidFill>
                <a:latin typeface="Imprint MT Shadow" panose="04020605060303030202" pitchFamily="82" charset="0"/>
                <a:ea typeface="LG Smart UI Bold" panose="020B0800000101010101" pitchFamily="50" charset="-127"/>
              </a:rPr>
              <a:t>조장</a:t>
            </a: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05000"/>
            <a:ext cx="5384800" cy="842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2667000"/>
            <a:ext cx="7099300" cy="763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36800" y="1117600"/>
            <a:ext cx="9753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박민정</a:t>
            </a:r>
            <a:r>
              <a:rPr lang="en-US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프론트엔드</a:t>
            </a:r>
            <a:r>
              <a:rPr lang="en-US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/index/</a:t>
            </a:r>
            <a:r>
              <a:rPr lang="ko-KR" sz="2000" b="0" i="0" u="none" strike="noStrike" spc="100" dirty="0" err="1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이벤트상세</a:t>
            </a:r>
            <a:r>
              <a:rPr lang="en-US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FAAC8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100" y="2222500"/>
            <a:ext cx="2603500" cy="157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500" y="1143000"/>
            <a:ext cx="7277100" cy="982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6600" y="3340100"/>
            <a:ext cx="5194300" cy="403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9600" y="2501900"/>
            <a:ext cx="30353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423900" y="2616200"/>
            <a:ext cx="2870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이벤트상세</a:t>
            </a:r>
            <a:r>
              <a:rPr lang="en-US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메뉴</a:t>
            </a:r>
            <a:r>
              <a:rPr lang="en-US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핵심코드</a:t>
            </a:r>
            <a:r>
              <a:rPr lang="en-US" b="0" i="0" u="none" strike="noStrike" spc="3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4700" y="8102600"/>
            <a:ext cx="4965700" cy="114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166600" y="8255000"/>
            <a:ext cx="5118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잘된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: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상단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메뉴바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(home)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클릭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해당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게시글로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20600" y="91440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미흡한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전체적으로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간격이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안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맞음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82500" y="75946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상단메뉴바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클릭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다른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게시글로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</a:t>
            </a:r>
            <a:r>
              <a:rPr lang="en-US" sz="2000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892300"/>
            <a:ext cx="55753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0" y="2895600"/>
            <a:ext cx="66040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0" y="1892300"/>
            <a:ext cx="5816600" cy="703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0" y="1892300"/>
            <a:ext cx="6108700" cy="831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300" y="7035800"/>
            <a:ext cx="9144000" cy="327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4000500"/>
            <a:ext cx="2108200" cy="660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36800" y="1117600"/>
            <a:ext cx="8077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최수현</a:t>
            </a: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프론트엔드</a:t>
            </a: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/footer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0600" y="4064000"/>
            <a:ext cx="194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가맹점모집</a:t>
            </a:r>
            <a:r>
              <a:rPr lang="en-US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2374900"/>
            <a:ext cx="2133600" cy="660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089400" y="2451100"/>
            <a:ext cx="1917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개인정보처리</a:t>
            </a:r>
            <a:r>
              <a:rPr lang="en-US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2100" y="2997200"/>
            <a:ext cx="2006600" cy="660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153400" y="3060700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이용약관</a:t>
            </a:r>
            <a:r>
              <a:rPr lang="en-US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7200" y="2959100"/>
            <a:ext cx="2006600" cy="660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411200" y="3009900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인재채용</a:t>
            </a:r>
            <a:r>
              <a:rPr lang="en-US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8800" y="6654800"/>
            <a:ext cx="2006600" cy="660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188700" y="6667500"/>
            <a:ext cx="1930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6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footer</a:t>
            </a: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765300"/>
            <a:ext cx="9880600" cy="8915400"/>
          </a:xfrm>
          <a:prstGeom prst="rect">
            <a:avLst/>
          </a:prstGeom>
          <a:effectLst>
            <a:outerShdw blurRad="1783574" dist="308824" dir="20940000">
              <a:srgbClr val="FFDA44">
                <a:alpha val="21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65400"/>
            <a:ext cx="1790700" cy="152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3441700"/>
            <a:ext cx="2692400" cy="749300"/>
          </a:xfrm>
          <a:prstGeom prst="rect">
            <a:avLst/>
          </a:prstGeom>
          <a:effectLst>
            <a:outerShdw blurRad="14912" dir="2700000">
              <a:srgbClr val="6187FF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-228600" y="354330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400" b="0" i="0" u="none" strike="noStrike" spc="-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인재채용</a:t>
            </a:r>
            <a:r>
              <a:rPr lang="en-US" sz="2400" b="0" i="0" u="none" strike="noStrike" spc="-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spc="-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6426200"/>
            <a:ext cx="10045700" cy="408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3700" y="5588000"/>
            <a:ext cx="1574800" cy="142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190500"/>
            <a:ext cx="5880100" cy="6045200"/>
          </a:xfrm>
          <a:prstGeom prst="rect">
            <a:avLst/>
          </a:prstGeom>
          <a:effectLst>
            <a:outerShdw blurRad="903922" dir="8040000">
              <a:srgbClr val="FFCD4A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50800" y="508000"/>
            <a:ext cx="3822700" cy="685800"/>
          </a:xfrm>
          <a:prstGeom prst="rect">
            <a:avLst/>
          </a:prstGeom>
          <a:effectLst>
            <a:outerShdw blurRad="12155" dir="2700000">
              <a:srgbClr val="6187FF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2941300" y="508000"/>
            <a:ext cx="3568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400" b="0" i="0" u="none" strike="noStrike" spc="5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footer </a:t>
            </a:r>
            <a:r>
              <a:rPr lang="ko-KR" sz="2400" b="0" i="0" u="none" strike="noStrike" spc="5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핵심코드</a:t>
            </a:r>
            <a:r>
              <a:rPr lang="en-US" sz="2400" b="0" i="0" u="none" strike="noStrike" spc="5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2200" y="1117600"/>
            <a:ext cx="941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최수현</a:t>
            </a: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/footer/</a:t>
            </a:r>
            <a:r>
              <a:rPr lang="ko-KR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인재채용</a:t>
            </a: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36400" y="1473200"/>
            <a:ext cx="5702300" cy="313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77700" y="5080000"/>
            <a:ext cx="5105400" cy="101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090400" y="5232400"/>
            <a:ext cx="5181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잘된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: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이미지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잘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넣었고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이미지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클릭시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잘됨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65000" y="5562600"/>
            <a:ext cx="5080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미흡한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: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확대시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글자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위치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아쉽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90400" y="4622800"/>
            <a:ext cx="5080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sns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로고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이미지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클릭하면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sns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페이지로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</a:t>
            </a:r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917700"/>
            <a:ext cx="5435600" cy="8521700"/>
          </a:xfrm>
          <a:prstGeom prst="rect">
            <a:avLst/>
          </a:prstGeom>
          <a:effectLst>
            <a:outerShdw blurRad="662608" dist="188232" dir="20940000">
              <a:srgbClr val="FFDA44">
                <a:alpha val="21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2540000"/>
            <a:ext cx="1308100" cy="118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3340100"/>
            <a:ext cx="2692400" cy="749300"/>
          </a:xfrm>
          <a:prstGeom prst="rect">
            <a:avLst/>
          </a:prstGeom>
          <a:effectLst>
            <a:outerShdw blurRad="14912" dir="2700000">
              <a:srgbClr val="6187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1905000"/>
            <a:ext cx="6680200" cy="11010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304800" y="3454400"/>
            <a:ext cx="3479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 spc="-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가맹점모집</a:t>
            </a:r>
            <a:r>
              <a:rPr lang="en-US" sz="2000" b="0" i="0" u="none" strike="noStrike" spc="-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 </a:t>
            </a:r>
            <a:r>
              <a:rPr lang="ko-KR" sz="2000" b="0" i="0" u="none" strike="noStrike" spc="-2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4267200"/>
            <a:ext cx="6896100" cy="617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9300" y="5575300"/>
            <a:ext cx="1574800" cy="142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7700" y="165100"/>
            <a:ext cx="5880100" cy="6045200"/>
          </a:xfrm>
          <a:prstGeom prst="rect">
            <a:avLst/>
          </a:prstGeom>
          <a:effectLst>
            <a:outerShdw blurRad="903922" dir="8040000">
              <a:srgbClr val="FFCD4A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38100" y="444500"/>
            <a:ext cx="4381500" cy="863600"/>
          </a:xfrm>
          <a:prstGeom prst="rect">
            <a:avLst/>
          </a:prstGeom>
          <a:effectLst>
            <a:outerShdw blurRad="19616" dir="2700000">
              <a:srgbClr val="6187FF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2687300" y="571500"/>
            <a:ext cx="471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400" b="0" i="0" u="none" strike="noStrike" spc="5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개인정보약관</a:t>
            </a:r>
            <a:r>
              <a:rPr lang="en-US" sz="2400" b="0" i="0" u="none" strike="noStrike" spc="5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400" b="0" i="0" u="none" strike="noStrike" spc="5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핵심코드</a:t>
            </a:r>
            <a:r>
              <a:rPr lang="en-US" sz="2400" b="0" i="0" u="none" strike="noStrike" spc="5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2200" y="1117600"/>
            <a:ext cx="941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</a:t>
            </a:r>
            <a:r>
              <a:rPr lang="ko-KR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최수현</a:t>
            </a: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가맹점모집</a:t>
            </a: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이용약관</a:t>
            </a: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개인정보약관</a:t>
            </a: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핵심코드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33300" y="4991100"/>
            <a:ext cx="5105400" cy="101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446000" y="5156200"/>
            <a:ext cx="5181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잘된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: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박스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내부에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스크롤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추가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했음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7391400" y="2616200"/>
            <a:ext cx="1181100" cy="279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420600" y="5499100"/>
            <a:ext cx="5080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미흡한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점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: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확대시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글자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위치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아쉽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46000" y="4559300"/>
            <a:ext cx="5080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박스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내부에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스크롤</a:t>
            </a:r>
            <a:r>
              <a:rPr lang="en-US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추가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1790700"/>
            <a:ext cx="2692400" cy="749300"/>
          </a:xfrm>
          <a:prstGeom prst="rect">
            <a:avLst/>
          </a:prstGeom>
          <a:effectLst>
            <a:outerShdw blurRad="14912" dir="2700000">
              <a:srgbClr val="6187FF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04700" y="1600200"/>
            <a:ext cx="5638800" cy="2679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010400" y="1892300"/>
            <a:ext cx="3479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sz="2000" b="0" i="0" u="none" strike="noStrike" spc="-2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이용약관</a:t>
            </a:r>
            <a:r>
              <a:rPr lang="en-US" sz="2000" b="0" i="0" u="none" strike="noStrike" spc="-2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 </a:t>
            </a:r>
            <a:r>
              <a:rPr lang="ko-KR" sz="2000" b="0" i="0" u="none" strike="noStrike" spc="-20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2220000">
            <a:off x="13881100" y="5969000"/>
            <a:ext cx="6451600" cy="466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358900" y="2133600"/>
            <a:ext cx="6019800" cy="6019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" y="412750"/>
            <a:ext cx="16929100" cy="9461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61300" y="4038600"/>
            <a:ext cx="88646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ko-KR" altLang="en-US" sz="9600" b="0" i="0" u="none" strike="noStrike" spc="16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구현 결과</a:t>
            </a:r>
            <a:endParaRPr lang="ko-KR" sz="9600" b="0" i="0" u="none" strike="noStrike" spc="1600" dirty="0">
              <a:solidFill>
                <a:srgbClr val="E5A64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906651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2220000">
            <a:off x="13881100" y="5969000"/>
            <a:ext cx="6451600" cy="466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358900" y="2133600"/>
            <a:ext cx="6019800" cy="6019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750"/>
            <a:ext cx="16929100" cy="9461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61300" y="4038600"/>
            <a:ext cx="88646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ko-KR" altLang="en-US" sz="7200" b="0" i="0" u="none" strike="noStrike" spc="16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팀 프로젝트 평가</a:t>
            </a:r>
            <a:endParaRPr lang="ko-KR" sz="7200" b="0" i="0" u="none" strike="noStrike" spc="1600" dirty="0">
              <a:solidFill>
                <a:srgbClr val="E5A64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792954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B3F751-4925-48E5-9F44-1F0818E9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-22860"/>
            <a:ext cx="18288000" cy="12115800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EF1D205D-D204-40EC-8D2B-D38C91E24F9C}"/>
              </a:ext>
            </a:extLst>
          </p:cNvPr>
          <p:cNvSpPr txBox="1"/>
          <p:nvPr/>
        </p:nvSpPr>
        <p:spPr>
          <a:xfrm>
            <a:off x="2362200" y="1117600"/>
            <a:ext cx="1143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</a:t>
            </a:r>
            <a:r>
              <a:rPr lang="en-US" sz="2000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altLang="en-US" sz="2000" b="0" i="0" u="none" strike="noStrike" spc="100" dirty="0">
                <a:solidFill>
                  <a:srgbClr val="DDAAE6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팀 프로젝트 평가</a:t>
            </a:r>
            <a:endParaRPr lang="ko-KR" sz="2000" b="0" i="0" u="none" strike="noStrike" spc="100" dirty="0">
              <a:solidFill>
                <a:srgbClr val="DDAAE6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C7A8FB4-BC6E-4269-BEB6-DBD085BC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0" y="2857500"/>
            <a:ext cx="5880100" cy="6858000"/>
          </a:xfrm>
          <a:prstGeom prst="rect">
            <a:avLst/>
          </a:prstGeom>
          <a:effectLst>
            <a:outerShdw blurRad="903922" dir="8040000">
              <a:srgbClr val="FFCD4A">
                <a:alpha val="50000"/>
              </a:srgbClr>
            </a:outerShdw>
          </a:effec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C122529-CC9A-4A88-9EE7-291AB7287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3162300"/>
            <a:ext cx="3644900" cy="660400"/>
          </a:xfrm>
          <a:prstGeom prst="rect">
            <a:avLst/>
          </a:prstGeom>
          <a:effectLst>
            <a:outerShdw blurRad="11582" dir="2700000">
              <a:srgbClr val="6187FF">
                <a:alpha val="50000"/>
              </a:srgbClr>
            </a:outerShdw>
          </a:effec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B8D63601-8285-406C-ADFD-E88A1BFE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20" y="2857500"/>
            <a:ext cx="5880100" cy="6858000"/>
          </a:xfrm>
          <a:prstGeom prst="rect">
            <a:avLst/>
          </a:prstGeom>
          <a:effectLst>
            <a:outerShdw blurRad="903922" dir="8040000">
              <a:srgbClr val="FFCD4A">
                <a:alpha val="50000"/>
              </a:srgbClr>
            </a:outerShdw>
          </a:effec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751D3F49-079D-421F-91BC-83816479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70" y="3169920"/>
            <a:ext cx="3644900" cy="660400"/>
          </a:xfrm>
          <a:prstGeom prst="rect">
            <a:avLst/>
          </a:prstGeom>
          <a:effectLst>
            <a:outerShdw blurRad="11582" dir="2700000">
              <a:srgbClr val="6187FF">
                <a:alpha val="5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16487A-A90E-42F7-BA6D-387A824FB317}"/>
              </a:ext>
            </a:extLst>
          </p:cNvPr>
          <p:cNvSpPr txBox="1"/>
          <p:nvPr/>
        </p:nvSpPr>
        <p:spPr>
          <a:xfrm>
            <a:off x="3196009" y="3315454"/>
            <a:ext cx="3128591" cy="38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잘된 점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8D37E-1964-4BB9-929B-04E473D25249}"/>
              </a:ext>
            </a:extLst>
          </p:cNvPr>
          <p:cNvSpPr txBox="1"/>
          <p:nvPr/>
        </p:nvSpPr>
        <p:spPr>
          <a:xfrm>
            <a:off x="11535754" y="3302377"/>
            <a:ext cx="3128591" cy="38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미흡 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60C0A-1795-4AFB-AF3C-A7C4A1FB2670}"/>
              </a:ext>
            </a:extLst>
          </p:cNvPr>
          <p:cNvSpPr txBox="1"/>
          <p:nvPr/>
        </p:nvSpPr>
        <p:spPr>
          <a:xfrm>
            <a:off x="2667000" y="46101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 Nova" panose="020B0604020202020204" pitchFamily="34" charset="0"/>
              </a:rPr>
              <a:t>▪ 역할 분담</a:t>
            </a:r>
            <a:endParaRPr lang="en-US" altLang="ko-KR" dirty="0">
              <a:latin typeface="Arial Nova" panose="020B0604020202020204" pitchFamily="34" charset="0"/>
            </a:endParaRPr>
          </a:p>
          <a:p>
            <a:endParaRPr lang="en-US" altLang="ko-KR" dirty="0">
              <a:latin typeface="Arial Nova" panose="020B0604020202020204" pitchFamily="34" charset="0"/>
            </a:endParaRPr>
          </a:p>
          <a:p>
            <a:r>
              <a:rPr lang="ko-KR" altLang="en-US" dirty="0">
                <a:latin typeface="Arial Nova" panose="020B0604020202020204" pitchFamily="34" charset="0"/>
              </a:rPr>
              <a:t>▪ 기본적인 요소 완성</a:t>
            </a:r>
            <a:endParaRPr lang="en-US" altLang="ko-KR" dirty="0">
              <a:latin typeface="Arial Nova" panose="020B0604020202020204" pitchFamily="34" charset="0"/>
            </a:endParaRPr>
          </a:p>
          <a:p>
            <a:endParaRPr lang="en-US" altLang="ko-KR" dirty="0">
              <a:latin typeface="Arial Nova" panose="020B0604020202020204" pitchFamily="34" charset="0"/>
            </a:endParaRPr>
          </a:p>
          <a:p>
            <a:r>
              <a:rPr lang="ko-KR" altLang="en-US" dirty="0">
                <a:latin typeface="Arial Nova" panose="020B0604020202020204" pitchFamily="34" charset="0"/>
              </a:rPr>
              <a:t>▪</a:t>
            </a:r>
            <a:r>
              <a:rPr lang="en-US" altLang="ko-KR" dirty="0">
                <a:latin typeface="Arial Nova" panose="020B0604020202020204" pitchFamily="34" charset="0"/>
              </a:rPr>
              <a:t> </a:t>
            </a:r>
            <a:r>
              <a:rPr lang="ko-KR" altLang="en-US" dirty="0">
                <a:latin typeface="Arial Nova" panose="020B0604020202020204" pitchFamily="34" charset="0"/>
              </a:rPr>
              <a:t>데이터베이스 적절히 사용</a:t>
            </a:r>
            <a:endParaRPr lang="en-US" altLang="ko-KR" dirty="0">
              <a:latin typeface="Arial Nova" panose="020B0604020202020204" pitchFamily="34" charset="0"/>
            </a:endParaRPr>
          </a:p>
          <a:p>
            <a:endParaRPr lang="en-US" altLang="ko-KR" dirty="0">
              <a:latin typeface="Arial Nova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324B6-84AA-422D-BE6E-35787B1AED33}"/>
              </a:ext>
            </a:extLst>
          </p:cNvPr>
          <p:cNvSpPr txBox="1"/>
          <p:nvPr/>
        </p:nvSpPr>
        <p:spPr>
          <a:xfrm>
            <a:off x="10775949" y="4610100"/>
            <a:ext cx="464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Arial Nova" panose="020B0604020202020204" pitchFamily="34" charset="0"/>
              </a:defRPr>
            </a:lvl1pPr>
          </a:lstStyle>
          <a:p>
            <a:r>
              <a:rPr lang="ko-KR" altLang="en-US" dirty="0"/>
              <a:t>▪ 겹치는 부분 발생</a:t>
            </a:r>
            <a:endParaRPr lang="en-US" altLang="ko-KR" dirty="0"/>
          </a:p>
          <a:p>
            <a:r>
              <a:rPr lang="en-US" altLang="ko-KR" dirty="0"/>
              <a:t>  - LOGIN HEADAER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인재채용 </a:t>
            </a:r>
            <a:r>
              <a:rPr lang="en-US" altLang="ko-KR" dirty="0"/>
              <a:t>/ </a:t>
            </a:r>
            <a:r>
              <a:rPr lang="ko-KR" altLang="en-US" dirty="0"/>
              <a:t>가맹점모집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▪</a:t>
            </a:r>
            <a:r>
              <a:rPr lang="en-US" altLang="ko-KR" dirty="0"/>
              <a:t> LOGIN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→</a:t>
            </a:r>
            <a:r>
              <a:rPr lang="ko-KR" altLang="en-US" dirty="0"/>
              <a:t>소통 미흡으로 대부분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387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346200"/>
            <a:ext cx="7467600" cy="7467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480000">
            <a:off x="2933700" y="4140200"/>
            <a:ext cx="12433300" cy="353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1800"/>
            <a:ext cx="16929100" cy="94615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2220000">
            <a:off x="13881100" y="5969000"/>
            <a:ext cx="6451600" cy="466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2108200" y="2133600"/>
            <a:ext cx="6019800" cy="6019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1800"/>
            <a:ext cx="16929100" cy="9461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94800" y="4152900"/>
            <a:ext cx="72263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ko-KR" sz="13100" b="0" i="0" u="none" strike="noStrike" spc="5200" dirty="0" err="1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백엔드</a:t>
            </a:r>
            <a:endParaRPr lang="ko-KR" sz="13100" b="0" i="0" u="none" strike="noStrike" spc="5200" dirty="0">
              <a:solidFill>
                <a:srgbClr val="E5A641"/>
              </a:solidFill>
              <a:latin typeface="Impact" panose="020B0806030902050204" pitchFamily="34" charset="0"/>
              <a:ea typeface="LG Smart UI Bold" panose="020B0800000101010101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94800" y="5905500"/>
            <a:ext cx="57658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3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박민수</a:t>
            </a:r>
            <a:r>
              <a:rPr lang="en-US" sz="3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   </a:t>
            </a:r>
            <a:r>
              <a:rPr lang="ko-KR" sz="3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정우영</a:t>
            </a:r>
            <a:r>
              <a:rPr lang="en-US" sz="3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   </a:t>
            </a:r>
            <a:r>
              <a:rPr lang="ko-KR" sz="3400" b="0" i="0" u="none" strike="noStrike" spc="-100" dirty="0">
                <a:solidFill>
                  <a:srgbClr val="FFFFFF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이동혁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30300"/>
            <a:ext cx="10883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E5A641"/>
                </a:solidFill>
                <a:latin typeface="Impact" panose="020B0806030902050204" pitchFamily="34" charset="0"/>
                <a:ea typeface="LG Smart UI Bold" panose="020B0800000101010101" pitchFamily="50" charset="-127"/>
              </a:rPr>
              <a:t>https://www.burgerking.co.kr/#/DB</a:t>
            </a:r>
            <a:endParaRPr lang="ko-KR" sz="2000" b="0" i="0" u="none" strike="noStrike" spc="100" dirty="0">
              <a:solidFill>
                <a:srgbClr val="E5A641"/>
              </a:solidFill>
              <a:latin typeface="Impact" panose="020B0806030902050204" pitchFamily="34" charset="0"/>
              <a:ea typeface="LG Smart UI Bold" panose="020B08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690E60-1302-48FD-8685-2DBCF7923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" y="2360987"/>
            <a:ext cx="3962400" cy="68681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151981-7CD0-4F8B-B4F9-8F144C608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8400" y="2346699"/>
            <a:ext cx="5180460" cy="4737210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7F212942-D312-4319-9FEB-892B18CD2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6870" y="3073399"/>
            <a:ext cx="5180460" cy="3683000"/>
          </a:xfrm>
          <a:prstGeom prst="rect">
            <a:avLst/>
          </a:prstGeom>
          <a:effectLst>
            <a:outerShdw blurRad="773612" dir="2700000">
              <a:srgbClr val="F7F28A">
                <a:alpha val="50000"/>
              </a:srgbClr>
            </a:outerShdw>
          </a:effec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2745D8C9-73CC-4DA3-B73B-E612D4E4A4DD}"/>
              </a:ext>
            </a:extLst>
          </p:cNvPr>
          <p:cNvSpPr txBox="1"/>
          <p:nvPr/>
        </p:nvSpPr>
        <p:spPr>
          <a:xfrm>
            <a:off x="12877800" y="3073399"/>
            <a:ext cx="4038600" cy="368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HAMBURGER_USER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테이블은 로그인과 회원가입에 사용되는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DB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이고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</a:p>
          <a:p>
            <a:pPr lvl="0" algn="ctr">
              <a:lnSpc>
                <a:spcPct val="112880"/>
              </a:lnSpc>
            </a:pPr>
            <a:r>
              <a:rPr lang="en-US" sz="2200" dirty="0">
                <a:solidFill>
                  <a:srgbClr val="000000"/>
                </a:solidFill>
                <a:latin typeface="+mj-ea"/>
                <a:ea typeface="+mj-ea"/>
              </a:rPr>
              <a:t>HAMBURGER_NOTICE </a:t>
            </a:r>
            <a:r>
              <a:rPr lang="ko-KR" altLang="en-US" sz="2200" dirty="0">
                <a:solidFill>
                  <a:srgbClr val="000000"/>
                </a:solidFill>
                <a:latin typeface="+mj-ea"/>
                <a:ea typeface="+mj-ea"/>
              </a:rPr>
              <a:t>테이블은 공지사항에 사용되는 </a:t>
            </a: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latin typeface="+mj-ea"/>
                <a:ea typeface="+mj-ea"/>
              </a:rPr>
              <a:t>입니다</a:t>
            </a: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4093336D-0BBF-41AC-9A13-EBD0883D78E7}"/>
              </a:ext>
            </a:extLst>
          </p:cNvPr>
          <p:cNvSpPr txBox="1"/>
          <p:nvPr/>
        </p:nvSpPr>
        <p:spPr>
          <a:xfrm>
            <a:off x="184526" y="9474200"/>
            <a:ext cx="6111499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2200" b="0" i="0" u="none" strike="noStrike" spc="300" dirty="0">
                <a:latin typeface="+mj-ea"/>
                <a:ea typeface="+mj-ea"/>
              </a:rPr>
              <a:t>HAMBURGER_USER </a:t>
            </a:r>
            <a:r>
              <a:rPr lang="ko-KR" altLang="en-US" sz="2200" b="0" i="0" u="none" strike="noStrike" spc="300" dirty="0">
                <a:latin typeface="+mj-ea"/>
                <a:ea typeface="+mj-ea"/>
              </a:rPr>
              <a:t>테이블</a:t>
            </a:r>
            <a:endParaRPr lang="ko-KR" sz="2200" b="0" i="0" u="none" strike="noStrike" spc="300" dirty="0">
              <a:latin typeface="+mj-ea"/>
              <a:ea typeface="+mj-ea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ACA8EE39-6961-4F08-A9E0-5471855D0ADF}"/>
              </a:ext>
            </a:extLst>
          </p:cNvPr>
          <p:cNvSpPr txBox="1"/>
          <p:nvPr/>
        </p:nvSpPr>
        <p:spPr>
          <a:xfrm>
            <a:off x="5910761" y="7328965"/>
            <a:ext cx="6111499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en-US" altLang="ko-KR" sz="2200" b="0" i="0" u="none" strike="noStrike" spc="300" dirty="0">
                <a:latin typeface="+mj-ea"/>
                <a:ea typeface="+mj-ea"/>
              </a:rPr>
              <a:t>HAMBURGER_</a:t>
            </a:r>
            <a:r>
              <a:rPr lang="en-US" altLang="ko-KR" sz="2200" spc="300" dirty="0">
                <a:latin typeface="+mj-ea"/>
                <a:ea typeface="+mj-ea"/>
              </a:rPr>
              <a:t>NOTICE</a:t>
            </a:r>
            <a:r>
              <a:rPr lang="en-US" altLang="ko-KR" sz="2200" b="0" i="0" u="none" strike="noStrike" spc="300" dirty="0">
                <a:latin typeface="+mj-ea"/>
                <a:ea typeface="+mj-ea"/>
              </a:rPr>
              <a:t> </a:t>
            </a:r>
            <a:r>
              <a:rPr lang="ko-KR" altLang="en-US" sz="2200" b="0" i="0" u="none" strike="noStrike" spc="300" dirty="0">
                <a:latin typeface="+mj-ea"/>
                <a:ea typeface="+mj-ea"/>
              </a:rPr>
              <a:t>테이블</a:t>
            </a:r>
            <a:endParaRPr lang="ko-KR" sz="2200" b="0" i="0" u="none" strike="noStrike" spc="3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1130300"/>
            <a:ext cx="10883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박민수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/login/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0" y="1917700"/>
            <a:ext cx="9207500" cy="836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1917700"/>
            <a:ext cx="8293100" cy="836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512" y="3635375"/>
            <a:ext cx="21844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92238" y="3698875"/>
            <a:ext cx="222807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200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44200" y="3911600"/>
            <a:ext cx="1362492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1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상세보기</a:t>
            </a:r>
          </a:p>
        </p:txBody>
      </p:sp>
    </p:spTree>
    <p:extLst>
      <p:ext uri="{BB962C8B-B14F-4D97-AF65-F5344CB8AC3E}">
        <p14:creationId xmlns:p14="http://schemas.microsoft.com/office/powerpoint/2010/main" val="307263509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387600"/>
            <a:ext cx="11252200" cy="8216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74900" y="952500"/>
            <a:ext cx="13931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박민수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버튼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클릭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 err="1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미입력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항복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있을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때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0" y="8166100"/>
            <a:ext cx="2006600" cy="180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3721100"/>
            <a:ext cx="6819900" cy="5435600"/>
          </a:xfrm>
          <a:prstGeom prst="rect">
            <a:avLst/>
          </a:prstGeom>
          <a:effectLst>
            <a:outerShdw blurRad="773612" dir="2700000">
              <a:srgbClr val="F7F28A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0600" y="4203700"/>
            <a:ext cx="5854700" cy="508000"/>
          </a:xfrm>
          <a:prstGeom prst="rect">
            <a:avLst/>
          </a:prstGeom>
          <a:effectLst>
            <a:outerShdw blurRad="6911" dir="2700000">
              <a:srgbClr val="6187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1049000" y="4076700"/>
            <a:ext cx="6111499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버튼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클릭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 err="1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미입력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항복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있을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14100" y="4914900"/>
            <a:ext cx="5702300" cy="368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(user_create.js)</a:t>
            </a:r>
          </a:p>
          <a:p>
            <a:pPr lvl="0" algn="ctr">
              <a:lnSpc>
                <a:spcPct val="11288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폼을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작성하고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버튼을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클릭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Javascript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regSubit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()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넘어가서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각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항목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input id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값을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하나로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모아서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됐는지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미입력일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메세지를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출력하고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그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항복으로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lvl="0" algn="ctr">
              <a:lnSpc>
                <a:spcPct val="11288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그리고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역시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id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값을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통해서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중복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비밀번호확인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핸드폰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번호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11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자리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생년월일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8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자리를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확인해서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아닐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메세지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출력하고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그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항목으로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이동하게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했습니다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  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952500"/>
            <a:ext cx="12217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박민수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중복체크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019300"/>
            <a:ext cx="9105900" cy="840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4826000"/>
            <a:ext cx="8267700" cy="547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331200" y="4394200"/>
            <a:ext cx="17018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100" y="1955546"/>
            <a:ext cx="8140700" cy="2946400"/>
          </a:xfrm>
          <a:prstGeom prst="rect">
            <a:avLst/>
          </a:prstGeom>
          <a:effectLst>
            <a:outerShdw blurRad="227907" dir="2700000">
              <a:srgbClr val="F7F28A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900" y="9105900"/>
            <a:ext cx="4978400" cy="990600"/>
          </a:xfrm>
          <a:prstGeom prst="rect">
            <a:avLst/>
          </a:prstGeom>
          <a:effectLst>
            <a:outerShdw blurRad="25724" dir="2700000">
              <a:srgbClr val="6187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35700" y="8242300"/>
            <a:ext cx="1879600" cy="168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064000" y="9029700"/>
            <a:ext cx="4521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중복체크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2200" b="0" i="0" u="none" strike="noStrike" spc="300" dirty="0" err="1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Javascript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(user_create.js)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09200" y="1943100"/>
            <a:ext cx="7747000" cy="293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일단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jsp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에서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아이디를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입력하는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input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안에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onblur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="</a:t>
            </a:r>
            <a:r>
              <a:rPr lang="en-US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checkUserid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()"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를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통해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Javascript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넘어갑니다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우선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입력받은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아이디가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공란인지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후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 Request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객체를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통해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서버에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요청하여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  </a:t>
            </a:r>
            <a:r>
              <a:rPr lang="en-US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user_idCheck.jsp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에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java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아이디를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userid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보냅니다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sql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문을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통해서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userid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값인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아이디가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이미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있으면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1,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없으면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0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인지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확인하여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true / false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를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통해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true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라면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"available", false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라면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"unavailable"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출력하고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서버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요청이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끝납니다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그래서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응답이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"available"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"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사용가능한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아이디입니다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"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를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파란색으로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"unavailable"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이면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이미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사용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중인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아이디입니다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"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를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빨간색으로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출력합니다</a:t>
            </a:r>
            <a:r>
              <a:rPr lang="en-US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4140200"/>
            <a:ext cx="4978400" cy="990600"/>
          </a:xfrm>
          <a:prstGeom prst="rect">
            <a:avLst/>
          </a:prstGeom>
          <a:effectLst>
            <a:outerShdw blurRad="25724" dir="2700000">
              <a:srgbClr val="6187FF">
                <a:alpha val="5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5956300" y="4254500"/>
            <a:ext cx="4533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아이디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중복체크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java </a:t>
            </a:r>
            <a:r>
              <a:rPr lang="ko-KR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en-US" sz="2200" b="0" i="0" u="none" strike="noStrike" spc="300" dirty="0" err="1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user_idCheck.jsp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2115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4900" y="952500"/>
            <a:ext cx="14084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https://www.burgerking.co.kr/#/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박민수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 err="1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백엔드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페이지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비밀번호확인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일치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여부</a:t>
            </a:r>
            <a:r>
              <a:rPr lang="en-US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100" dirty="0">
                <a:solidFill>
                  <a:srgbClr val="E5A64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533900"/>
            <a:ext cx="13423900" cy="584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5740400"/>
            <a:ext cx="2006600" cy="180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9200" y="2108200"/>
            <a:ext cx="6299200" cy="4140200"/>
          </a:xfrm>
          <a:prstGeom prst="rect">
            <a:avLst/>
          </a:prstGeom>
          <a:effectLst>
            <a:outerShdw blurRad="447065" dir="2700000">
              <a:srgbClr val="F7F28A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5300" y="2526030"/>
            <a:ext cx="5410200" cy="469900"/>
          </a:xfrm>
          <a:prstGeom prst="rect">
            <a:avLst/>
          </a:prstGeom>
          <a:effectLst>
            <a:outerShdw blurRad="5898" dir="2700000">
              <a:srgbClr val="6187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2153900" y="2413000"/>
            <a:ext cx="4953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</a:t>
            </a:r>
            <a:r>
              <a:rPr lang="en-US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비밀번호확인</a:t>
            </a:r>
            <a:r>
              <a:rPr lang="en-US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일치</a:t>
            </a:r>
            <a:r>
              <a:rPr lang="en-US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여부</a:t>
            </a:r>
            <a:r>
              <a:rPr lang="en-US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spc="300" dirty="0"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25300" y="3154934"/>
            <a:ext cx="5270500" cy="276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(user_create.js)</a:t>
            </a:r>
          </a:p>
          <a:p>
            <a:pPr lvl="0" algn="ctr">
              <a:lnSpc>
                <a:spcPct val="11288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비밀번호확인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값을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가져와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조건문을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통해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일치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여부를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확인합니다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입력했다가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지웠을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때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일치한다는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문구가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발생하는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것을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대비하기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위해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if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비밀번호확인이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공란이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아니고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일치할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경우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“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비밀번호가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일치합니다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”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출력하도록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했습니다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 </a:t>
            </a:r>
          </a:p>
          <a:p>
            <a:pPr lvl="0" algn="ctr">
              <a:lnSpc>
                <a:spcPct val="11288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1576</Words>
  <Application>Microsoft Office PowerPoint</Application>
  <PresentationFormat>사용자 지정</PresentationFormat>
  <Paragraphs>197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Pretendard ExtraBold</vt:lpstr>
      <vt:lpstr>Imprint MT Shadow</vt:lpstr>
      <vt:lpstr>Impact</vt:lpstr>
      <vt:lpstr>Batang</vt:lpstr>
      <vt:lpstr>Chango Regular</vt:lpstr>
      <vt:lpstr>Arial</vt:lpstr>
      <vt:lpstr>LG Smart UI Bold</vt:lpstr>
      <vt:lpstr>맑은 고딕</vt:lpstr>
      <vt:lpstr>HY목각파임B</vt:lpstr>
      <vt:lpstr>Calibri</vt:lpstr>
      <vt:lpstr>Arial Nova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최수현</dc:creator>
  <cp:lastModifiedBy>민수 박</cp:lastModifiedBy>
  <cp:revision>38</cp:revision>
  <dcterms:created xsi:type="dcterms:W3CDTF">2006-08-16T00:00:00Z</dcterms:created>
  <dcterms:modified xsi:type="dcterms:W3CDTF">2025-12-11T15:41:51Z</dcterms:modified>
</cp:coreProperties>
</file>